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84" r:id="rId2"/>
    <p:sldId id="285" r:id="rId3"/>
    <p:sldId id="281" r:id="rId4"/>
    <p:sldId id="286" r:id="rId5"/>
    <p:sldId id="257" r:id="rId6"/>
    <p:sldId id="259" r:id="rId7"/>
    <p:sldId id="28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17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51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30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062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9396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52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12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61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10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88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05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596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76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5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0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4D6DF-5486-41E6-8B67-48626052C12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19B5E34-2389-463B-8237-4C10DC9F9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79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microsoft.com/office/2007/relationships/hdphoto" Target="../media/hdphoto6.wdp"/><Relationship Id="rId2" Type="http://schemas.openxmlformats.org/officeDocument/2006/relationships/image" Target="../media/image8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microsoft.com/office/2007/relationships/hdphoto" Target="../media/hdphoto3.wdp"/><Relationship Id="rId1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BFF3FEE-0E85-4442-ACC0-9A69D525F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r="3878"/>
          <a:stretch/>
        </p:blipFill>
        <p:spPr bwMode="auto">
          <a:xfrm>
            <a:off x="-11204" y="1138774"/>
            <a:ext cx="12226108" cy="579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0A463E-037D-4C40-B8F4-A2D615726CD0}"/>
              </a:ext>
            </a:extLst>
          </p:cNvPr>
          <p:cNvSpPr txBox="1"/>
          <p:nvPr/>
        </p:nvSpPr>
        <p:spPr>
          <a:xfrm>
            <a:off x="0" y="0"/>
            <a:ext cx="12192000" cy="11387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chemeClr val="bg1"/>
                </a:solidFill>
              </a:rPr>
              <a:t>DST &amp; Texas Instruments India Innovation Challenge Design </a:t>
            </a:r>
          </a:p>
          <a:p>
            <a:pPr algn="ctr"/>
            <a:r>
              <a:rPr lang="en-US" sz="3400" dirty="0">
                <a:solidFill>
                  <a:schemeClr val="bg1"/>
                </a:solidFill>
              </a:rPr>
              <a:t>Contest 2018 Anchored by IIM Bangalore</a:t>
            </a:r>
            <a:endParaRPr lang="en-IN" sz="3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C9CAA-B77B-443A-82D9-D201AC2908C7}"/>
              </a:ext>
            </a:extLst>
          </p:cNvPr>
          <p:cNvSpPr txBox="1"/>
          <p:nvPr/>
        </p:nvSpPr>
        <p:spPr>
          <a:xfrm>
            <a:off x="3368351" y="1222309"/>
            <a:ext cx="627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Quarter Finals Technical Proposal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9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7BA2-5AA1-4C8B-A0CC-1B046757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1845" y="172039"/>
            <a:ext cx="10618237" cy="124514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Automated Guidance System for Motor Vehicles</a:t>
            </a:r>
            <a:br>
              <a:rPr lang="en-US" b="1" dirty="0"/>
            </a:br>
            <a:r>
              <a:rPr lang="en-US" sz="2400" b="1" dirty="0"/>
              <a:t>Team 390003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14A2C-46B0-4C3F-AE09-2B9B76706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2597" y="1531274"/>
            <a:ext cx="3521969" cy="31242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u="sng" dirty="0"/>
              <a:t>Team Members:</a:t>
            </a:r>
            <a:endParaRPr lang="en-IN" sz="2800" u="sng" dirty="0"/>
          </a:p>
          <a:p>
            <a:r>
              <a:rPr lang="en-US" sz="2400" dirty="0"/>
              <a:t>M</a:t>
            </a:r>
            <a:r>
              <a:rPr lang="en-IN" sz="2400" dirty="0" err="1"/>
              <a:t>ayank</a:t>
            </a:r>
            <a:r>
              <a:rPr lang="en-IN" sz="2400" dirty="0"/>
              <a:t> Baranwal</a:t>
            </a:r>
          </a:p>
          <a:p>
            <a:r>
              <a:rPr lang="en-US" sz="2400" dirty="0"/>
              <a:t>U</a:t>
            </a:r>
            <a:r>
              <a:rPr lang="en-IN" sz="2400" dirty="0" err="1"/>
              <a:t>tkarsh</a:t>
            </a:r>
            <a:r>
              <a:rPr lang="en-IN" sz="2400" dirty="0"/>
              <a:t> Jain</a:t>
            </a:r>
          </a:p>
          <a:p>
            <a:r>
              <a:rPr lang="en-US" sz="2400" dirty="0"/>
              <a:t>N</a:t>
            </a:r>
            <a:r>
              <a:rPr lang="en-IN" sz="2400" dirty="0" err="1"/>
              <a:t>itin</a:t>
            </a:r>
            <a:r>
              <a:rPr lang="en-IN" sz="2400" dirty="0"/>
              <a:t> Chauhan</a:t>
            </a:r>
          </a:p>
          <a:p>
            <a:r>
              <a:rPr lang="en-US" sz="2400" dirty="0"/>
              <a:t>S</a:t>
            </a:r>
            <a:r>
              <a:rPr lang="en-IN" sz="2400" dirty="0" err="1"/>
              <a:t>rijan</a:t>
            </a:r>
            <a:r>
              <a:rPr lang="en-IN" sz="2400" dirty="0"/>
              <a:t> </a:t>
            </a:r>
            <a:r>
              <a:rPr lang="en-IN" sz="2400" dirty="0" err="1"/>
              <a:t>Sankrit</a:t>
            </a:r>
            <a:endParaRPr lang="en-IN" sz="2400" dirty="0"/>
          </a:p>
          <a:p>
            <a:r>
              <a:rPr lang="en-US" sz="2400" dirty="0"/>
              <a:t>P</a:t>
            </a:r>
            <a:r>
              <a:rPr lang="en-IN" sz="2400" dirty="0" err="1"/>
              <a:t>rateek</a:t>
            </a:r>
            <a:r>
              <a:rPr lang="en-IN" sz="2400" dirty="0"/>
              <a:t> </a:t>
            </a:r>
            <a:r>
              <a:rPr lang="en-IN" sz="2400" dirty="0" err="1"/>
              <a:t>Manocha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2480E-4C5F-405C-BF25-48EBC3C33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1755" y="1676401"/>
            <a:ext cx="4022864" cy="175259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800" u="sng" dirty="0"/>
              <a:t>Mentor:</a:t>
            </a:r>
          </a:p>
          <a:p>
            <a:pPr marL="0" indent="0" algn="ctr">
              <a:buNone/>
            </a:pPr>
            <a:r>
              <a:rPr lang="en-US" sz="2800" dirty="0"/>
              <a:t>Dr. Gaurav Trivedi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2800" dirty="0"/>
              <a:t>Assistant Professor,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IIT Gu</a:t>
            </a:r>
            <a:r>
              <a:rPr lang="en-IN" sz="2800" dirty="0" err="1"/>
              <a:t>wahati</a:t>
            </a:r>
            <a:endParaRPr lang="en-US" sz="2800" dirty="0"/>
          </a:p>
        </p:txBody>
      </p:sp>
      <p:pic>
        <p:nvPicPr>
          <p:cNvPr id="2054" name="Picture 6" descr="Image result for iit guwahati logo">
            <a:extLst>
              <a:ext uri="{FF2B5EF4-FFF2-40B4-BE49-F238E27FC236}">
                <a16:creationId xmlns:a16="http://schemas.microsoft.com/office/drawing/2014/main" id="{8DEC9F1B-C4A8-414D-82BB-45456360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08" y="3916156"/>
            <a:ext cx="1735154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ti iicdc logo">
            <a:extLst>
              <a:ext uri="{FF2B5EF4-FFF2-40B4-BE49-F238E27FC236}">
                <a16:creationId xmlns:a16="http://schemas.microsoft.com/office/drawing/2014/main" id="{84D59F54-A0FB-4792-901D-A96DABA24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41" b="7060"/>
          <a:stretch/>
        </p:blipFill>
        <p:spPr bwMode="auto">
          <a:xfrm>
            <a:off x="0" y="5896934"/>
            <a:ext cx="12192000" cy="10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C094FFC-6FE6-4113-929B-698D7094F2FD}"/>
              </a:ext>
            </a:extLst>
          </p:cNvPr>
          <p:cNvSpPr txBox="1">
            <a:spLocks/>
          </p:cNvSpPr>
          <p:nvPr/>
        </p:nvSpPr>
        <p:spPr>
          <a:xfrm>
            <a:off x="343897" y="4568311"/>
            <a:ext cx="6495441" cy="615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/>
              <a:t>Indian Institute of Technology, Guwahati</a:t>
            </a:r>
          </a:p>
        </p:txBody>
      </p:sp>
    </p:spTree>
    <p:extLst>
      <p:ext uri="{BB962C8B-B14F-4D97-AF65-F5344CB8AC3E}">
        <p14:creationId xmlns:p14="http://schemas.microsoft.com/office/powerpoint/2010/main" val="172704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2068-D3DC-493F-94D4-B2B06BA88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21" y="432726"/>
            <a:ext cx="10018713" cy="1752599"/>
          </a:xfrm>
        </p:spPr>
        <p:txBody>
          <a:bodyPr/>
          <a:lstStyle/>
          <a:p>
            <a:r>
              <a:rPr lang="en-US" dirty="0"/>
              <a:t>Product Inspiration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5BE1B-8CDB-4F15-989B-3E002C5D8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156" y="1426856"/>
            <a:ext cx="4684697" cy="4730653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Road collisions is one of the leading causes of preventable death in India</a:t>
            </a:r>
          </a:p>
          <a:p>
            <a:r>
              <a:rPr lang="en-US" sz="2400" dirty="0"/>
              <a:t>Annually, 150,000 citizens of India lose their lives in motor vehicle accidents</a:t>
            </a:r>
          </a:p>
          <a:p>
            <a:r>
              <a:rPr lang="en-US" sz="2400" dirty="0"/>
              <a:t>55,000 crore (3% of Indian GDP) is lost through road accidents.</a:t>
            </a:r>
            <a:endParaRPr lang="en-IN" sz="2400" dirty="0"/>
          </a:p>
          <a:p>
            <a:r>
              <a:rPr lang="en-US" sz="2400" dirty="0"/>
              <a:t>Immense social impact on families and corporations</a:t>
            </a:r>
          </a:p>
          <a:p>
            <a:r>
              <a:rPr lang="en-US" sz="2400" dirty="0"/>
              <a:t>Human error is the primary cause of motor vehicle accidents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5DDDB3-0F3E-4013-9539-3023231A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9074">
            <a:off x="7175642" y="1449073"/>
            <a:ext cx="2784530" cy="2784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D36C0-4E54-4CE7-8D63-455B8A83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5518">
            <a:off x="5381645" y="3827073"/>
            <a:ext cx="3359136" cy="20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6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D8D6-2AAA-4383-911B-C4E73BA1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81" y="783790"/>
            <a:ext cx="8596668" cy="1320800"/>
          </a:xfrm>
        </p:spPr>
        <p:txBody>
          <a:bodyPr/>
          <a:lstStyle/>
          <a:p>
            <a:r>
              <a:rPr lang="en-US" dirty="0"/>
              <a:t>Components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F56D0-115B-483D-BAA3-B57B0BE45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1781" y="2104590"/>
            <a:ext cx="3261619" cy="3880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TI Components</a:t>
            </a:r>
            <a:endParaRPr lang="en-IN" sz="2400" u="sng" dirty="0"/>
          </a:p>
          <a:p>
            <a:r>
              <a:rPr lang="en-IN" sz="2000" dirty="0"/>
              <a:t>Beagle Bone Black (Texas Instruments BBONE-BLACK-4G )</a:t>
            </a:r>
          </a:p>
          <a:p>
            <a:r>
              <a:rPr lang="en-US" sz="2000" dirty="0"/>
              <a:t>E-VASP NE552 Low Noise Audio Operational Amplifier Texas Instruments – x2</a:t>
            </a:r>
          </a:p>
          <a:p>
            <a:r>
              <a:rPr lang="en-IN" sz="2000" dirty="0"/>
              <a:t>PTN78060WAH buck Boost Converter</a:t>
            </a:r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44148-E44B-4661-BF4F-32A7219CC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9632" y="2104590"/>
            <a:ext cx="338471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Non-TI Components:</a:t>
            </a:r>
          </a:p>
          <a:p>
            <a:r>
              <a:rPr lang="en-IN" sz="2000" dirty="0"/>
              <a:t>REES52 REES-1397 Single-Point </a:t>
            </a:r>
            <a:r>
              <a:rPr lang="en-IN" sz="2000" dirty="0" err="1"/>
              <a:t>TFmini</a:t>
            </a:r>
            <a:r>
              <a:rPr lang="en-IN" sz="2000" dirty="0"/>
              <a:t> Micro Ranging Lidar</a:t>
            </a:r>
          </a:p>
          <a:p>
            <a:r>
              <a:rPr lang="en-IN" sz="2000" dirty="0"/>
              <a:t>REES52 Ultrasonic Range Finder Module Sensor</a:t>
            </a:r>
          </a:p>
          <a:p>
            <a:r>
              <a:rPr lang="en-US" sz="2000" dirty="0"/>
              <a:t>Camera Module</a:t>
            </a:r>
            <a:endParaRPr lang="en-IN" sz="2000" dirty="0"/>
          </a:p>
          <a:p>
            <a:r>
              <a:rPr lang="en-IN" sz="2000" dirty="0"/>
              <a:t>Speakers</a:t>
            </a:r>
          </a:p>
          <a:p>
            <a:r>
              <a:rPr lang="en-US" sz="2000" dirty="0"/>
              <a:t>L</a:t>
            </a:r>
            <a:r>
              <a:rPr lang="en-IN" sz="2000" dirty="0" err="1"/>
              <a:t>ithium</a:t>
            </a:r>
            <a:r>
              <a:rPr lang="en-IN" sz="2000" dirty="0"/>
              <a:t> Polymer Battery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0109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291" y="441818"/>
            <a:ext cx="9975993" cy="862819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Internal and External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428" y="1573324"/>
            <a:ext cx="4424143" cy="4762501"/>
          </a:xfrm>
        </p:spPr>
        <p:txBody>
          <a:bodyPr>
            <a:noAutofit/>
          </a:bodyPr>
          <a:lstStyle/>
          <a:p>
            <a:pPr marL="0" indent="0">
              <a:lnSpc>
                <a:spcPct val="135000"/>
              </a:lnSpc>
              <a:spcBef>
                <a:spcPts val="400"/>
              </a:spcBef>
              <a:buNone/>
            </a:pPr>
            <a:r>
              <a:rPr lang="en-US" sz="2200" dirty="0"/>
              <a:t>Internal monitoring </a:t>
            </a:r>
          </a:p>
          <a:p>
            <a:pPr>
              <a:lnSpc>
                <a:spcPct val="135000"/>
              </a:lnSpc>
              <a:spcBef>
                <a:spcPts val="400"/>
              </a:spcBef>
            </a:pPr>
            <a:r>
              <a:rPr lang="en-US" sz="1800" dirty="0"/>
              <a:t>Trained multi-stage </a:t>
            </a:r>
            <a:r>
              <a:rPr lang="en-US" sz="1800" dirty="0" err="1"/>
              <a:t>Haar</a:t>
            </a:r>
            <a:r>
              <a:rPr lang="en-US" sz="1800" dirty="0"/>
              <a:t> Cascade to locate face and open eyes in the region of face</a:t>
            </a:r>
          </a:p>
          <a:p>
            <a:pPr marL="0" indent="0">
              <a:lnSpc>
                <a:spcPct val="135000"/>
              </a:lnSpc>
              <a:spcBef>
                <a:spcPts val="400"/>
              </a:spcBef>
              <a:buNone/>
            </a:pPr>
            <a:r>
              <a:rPr lang="en-US" sz="2000" dirty="0"/>
              <a:t>External Monitoring</a:t>
            </a:r>
          </a:p>
          <a:p>
            <a:pPr>
              <a:lnSpc>
                <a:spcPct val="135000"/>
              </a:lnSpc>
              <a:spcBef>
                <a:spcPts val="400"/>
              </a:spcBef>
            </a:pPr>
            <a:r>
              <a:rPr lang="en-US" dirty="0"/>
              <a:t>BBB uses LIDAR and odometer input to calculate min braking distance</a:t>
            </a:r>
          </a:p>
          <a:p>
            <a:pPr>
              <a:lnSpc>
                <a:spcPct val="135000"/>
              </a:lnSpc>
              <a:spcBef>
                <a:spcPts val="400"/>
              </a:spcBef>
            </a:pPr>
            <a:endParaRPr lang="en-US" dirty="0"/>
          </a:p>
          <a:p>
            <a:pPr>
              <a:lnSpc>
                <a:spcPct val="135000"/>
              </a:lnSpc>
              <a:spcBef>
                <a:spcPts val="400"/>
              </a:spcBef>
            </a:pPr>
            <a:endParaRPr lang="en-US" dirty="0"/>
          </a:p>
          <a:p>
            <a:pPr>
              <a:lnSpc>
                <a:spcPct val="135000"/>
              </a:lnSpc>
              <a:spcBef>
                <a:spcPts val="400"/>
              </a:spcBef>
            </a:pPr>
            <a:r>
              <a:rPr lang="en-US" dirty="0"/>
              <a:t>Alarm sounded if limit breached or eyes close</a:t>
            </a:r>
          </a:p>
          <a:p>
            <a:pPr>
              <a:lnSpc>
                <a:spcPct val="135000"/>
              </a:lnSpc>
              <a:spcBef>
                <a:spcPts val="400"/>
              </a:spcBef>
            </a:pPr>
            <a:endParaRPr lang="en-US" sz="2000" dirty="0"/>
          </a:p>
          <a:p>
            <a:pPr>
              <a:lnSpc>
                <a:spcPct val="135000"/>
              </a:lnSpc>
              <a:spcBef>
                <a:spcPts val="400"/>
              </a:spcBef>
            </a:pPr>
            <a:endParaRPr lang="en-US" sz="2000" dirty="0"/>
          </a:p>
        </p:txBody>
      </p:sp>
      <p:pic>
        <p:nvPicPr>
          <p:cNvPr id="1026" name="Picture 2" descr="Image result for haar cascade flowchart">
            <a:extLst>
              <a:ext uri="{FF2B5EF4-FFF2-40B4-BE49-F238E27FC236}">
                <a16:creationId xmlns:a16="http://schemas.microsoft.com/office/drawing/2014/main" id="{5A4540C4-F19A-4378-8429-4E945BF7E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19" y="1573323"/>
            <a:ext cx="4827109" cy="476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D3B3E-9BC4-4B41-A043-434CFC90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40" y="4675815"/>
            <a:ext cx="4353931" cy="6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9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88" b="96715" l="1521" r="98289"/>
                    </a14:imgEffect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645" y="1141988"/>
            <a:ext cx="10693993" cy="5157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500" r="932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036721">
            <a:off x="5996768" y="979291"/>
            <a:ext cx="743359" cy="743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15978">
            <a:off x="5971596" y="5571523"/>
            <a:ext cx="764016" cy="764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400" r="95600">
                        <a14:backgroundMark x1="51800" y1="67800" x2="51800" y2="67800"/>
                        <a14:backgroundMark x1="51800" y1="67800" x2="51800" y2="67800"/>
                        <a14:backgroundMark x1="14400" y1="46200" x2="14400" y2="46200"/>
                        <a14:backgroundMark x1="85800" y1="46400" x2="85800" y2="46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76505" y="3018491"/>
            <a:ext cx="1110319" cy="1110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93" b="96014" l="6923" r="93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6129" y="4087667"/>
            <a:ext cx="582757" cy="862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7" b="97222" l="5000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49123">
            <a:off x="3769601" y="1995924"/>
            <a:ext cx="540228" cy="4129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818522" y="3023002"/>
            <a:ext cx="697607" cy="6976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462" b="89764" l="4889" r="94667">
                        <a14:foregroundMark x1="52222" y1="47507" x2="52222" y2="47507"/>
                        <a14:foregroundMark x1="49333" y1="38058" x2="49333" y2="38058"/>
                        <a14:foregroundMark x1="65556" y1="31234" x2="65556" y2="31234"/>
                        <a14:foregroundMark x1="65778" y1="30709" x2="65778" y2="30709"/>
                        <a14:foregroundMark x1="66000" y1="25459" x2="66000" y2="25459"/>
                        <a14:foregroundMark x1="81333" y1="23360" x2="81333" y2="23360"/>
                        <a14:foregroundMark x1="80222" y1="14436" x2="80222" y2="14436"/>
                        <a14:foregroundMark x1="87778" y1="43045" x2="87778" y2="43045"/>
                        <a14:foregroundMark x1="85778" y1="30971" x2="85778" y2="30971"/>
                        <a14:foregroundMark x1="85778" y1="56430" x2="85778" y2="56430"/>
                        <a14:foregroundMark x1="83556" y1="69816" x2="83556" y2="69816"/>
                        <a14:foregroundMark x1="78222" y1="81102" x2="78222" y2="8110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823594">
            <a:off x="6249887" y="3071794"/>
            <a:ext cx="708689" cy="600023"/>
          </a:xfrm>
          <a:prstGeom prst="rect">
            <a:avLst/>
          </a:prstGeom>
        </p:spPr>
      </p:pic>
      <p:cxnSp>
        <p:nvCxnSpPr>
          <p:cNvPr id="3" name="Elbow Connector 2"/>
          <p:cNvCxnSpPr>
            <a:stCxn id="7" idx="0"/>
            <a:endCxn id="8" idx="1"/>
          </p:cNvCxnSpPr>
          <p:nvPr/>
        </p:nvCxnSpPr>
        <p:spPr>
          <a:xfrm>
            <a:off x="1886824" y="3573651"/>
            <a:ext cx="2629305" cy="94510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9" idx="2"/>
            <a:endCxn id="8" idx="0"/>
          </p:cNvCxnSpPr>
          <p:nvPr/>
        </p:nvCxnSpPr>
        <p:spPr>
          <a:xfrm>
            <a:off x="4225567" y="2292305"/>
            <a:ext cx="581941" cy="179536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6" idx="1"/>
            <a:endCxn id="8" idx="2"/>
          </p:cNvCxnSpPr>
          <p:nvPr/>
        </p:nvCxnSpPr>
        <p:spPr>
          <a:xfrm rot="16200000" flipV="1">
            <a:off x="5103509" y="4653849"/>
            <a:ext cx="709909" cy="130190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10" idx="0"/>
          </p:cNvCxnSpPr>
          <p:nvPr/>
        </p:nvCxnSpPr>
        <p:spPr>
          <a:xfrm rot="16200000" flipV="1">
            <a:off x="3788824" y="3401504"/>
            <a:ext cx="757005" cy="697607"/>
          </a:xfrm>
          <a:prstGeom prst="bentConnector4">
            <a:avLst>
              <a:gd name="adj1" fmla="val 26962"/>
              <a:gd name="adj2" fmla="val 132769"/>
            </a:avLst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5" idx="3"/>
            <a:endCxn id="8" idx="0"/>
          </p:cNvCxnSpPr>
          <p:nvPr/>
        </p:nvCxnSpPr>
        <p:spPr>
          <a:xfrm rot="5400000">
            <a:off x="4481188" y="1964551"/>
            <a:ext cx="2449437" cy="17967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8" idx="3"/>
            <a:endCxn id="11" idx="0"/>
          </p:cNvCxnSpPr>
          <p:nvPr/>
        </p:nvCxnSpPr>
        <p:spPr>
          <a:xfrm flipV="1">
            <a:off x="5098886" y="3563067"/>
            <a:ext cx="1274205" cy="95569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140294" y="4720605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Beagle Bone Black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792425" y="3611807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Micro Speakers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928341" y="2032344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Camera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79239" y="6256862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FF0000"/>
                </a:solidFill>
              </a:rPr>
              <a:t>Ultrasonic Sensor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05340" y="2867728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Lidar Sensor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604231" y="1051325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FF0000"/>
                </a:solidFill>
              </a:rPr>
              <a:t>Ultrasonic Sensor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65268" y="2764698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LCD Screen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FC9F3-3149-4C52-AF81-F6383E4B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505" y="438977"/>
            <a:ext cx="8596668" cy="1320800"/>
          </a:xfrm>
        </p:spPr>
        <p:txBody>
          <a:bodyPr/>
          <a:lstStyle/>
          <a:p>
            <a:r>
              <a:rPr lang="en-US" dirty="0"/>
              <a:t>Product Vision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426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CCCF-0436-431F-A084-DC00B86DC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97" y="284894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You!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39236579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127</TotalTime>
  <Words>231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PowerPoint Presentation</vt:lpstr>
      <vt:lpstr>Automated Guidance System for Motor Vehicles Team 390003</vt:lpstr>
      <vt:lpstr>Product Inspiration</vt:lpstr>
      <vt:lpstr>Components Used</vt:lpstr>
      <vt:lpstr>Internal and External Monitoring</vt:lpstr>
      <vt:lpstr>Product Vision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 IICDC Quarterfinals   2018 Business Proposal</dc:title>
  <dc:creator>Mayank Baranwal</dc:creator>
  <cp:lastModifiedBy>Mayank Baranwal</cp:lastModifiedBy>
  <cp:revision>15</cp:revision>
  <dcterms:created xsi:type="dcterms:W3CDTF">2019-03-25T23:20:15Z</dcterms:created>
  <dcterms:modified xsi:type="dcterms:W3CDTF">2019-03-27T21:08:18Z</dcterms:modified>
</cp:coreProperties>
</file>